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Kickoff" id="{5ba677cf-8a7b-dc61-e280-190dd6c3745f}">
          <p14:sldIdLst>
            <p14:sldId id="256"/>
          </p14:sldIdLst>
        </p14:section>
        <p14:section name="Program" id="{85eebd47-d900-a80d-a873-c41bfc35e856}">
          <p14:sldIdLst>
            <p14:sldId id="257"/>
            <p14:sldId id="258"/>
            <p14:sldId id="259"/>
          </p14:sldIdLst>
        </p14:section>
        <p14:section name="Core skills" id="{f50bf12d-5112-ca06-e01c-e1913364c7c9}">
          <p14:sldIdLst>
            <p14:sldId id="260"/>
            <p14:sldId id="261"/>
            <p14:sldId id="262"/>
          </p14:sldIdLst>
        </p14:section>
        <p14:section name="Practice" id="{5263e85c-2c04-e02e-c3ca-03b6c74a27c8}">
          <p14:sldIdLst>
            <p14:sldId id="263"/>
            <p14:sldId id="264"/>
            <p14:sldId id="265"/>
          </p14:sldIdLst>
        </p14:section>
        <p14:section name="Wrap-up" id="{3e8d7d59-f8d8-4498-cc9f-a416e5f2c6f7}">
          <p14:sldIdLst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 as they join. Introduce yourself and the support team. Icebreaker (10 min): name, where you're joining from, and one great customer service experience you've had as a customer. Keep it moving; we come back to these stories on the quality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two weeks left to right. Week 1 builds the foundation: where to find answers, how to verify and document, and how payments work. Week 2 is practice-heavy: escrow, borrowers in hardship, and live-call simulations. Point out Day 10: the capstone is a set of scored practice calls, and certification is based on those, not on attendance.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four outcomes are what the capstone calls measure. Ask: which one feels most new to you? Note answers on the parking lot so you can check back in on Day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learners open the workbook to the icon key on page 2. Explain that knowledge checks are for them, not for a grade. The scored pieces are the Day 5 check-in and the Day 10 capstone.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five steps aloud, then play a short sample call and have learners call out each step as they hear it. Emphasize step 2 and bridge to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drill: read three caller statements and have learners say 'verified' or 'not yet.' Example: caller gives name and loan number only, which is not yet verified. Cover the third-party rule with a spouse who isn't on the loan.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back to the icebreaker stories: what made those experiences great maps to these categories. Hand out the scorecard (spreadsheet version) and explain that observers in role plays will use the same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 learners across experience levels. Circulate and coach on search habits more than answers. Answers vary by organization; the facilitator guide holds the answer key for your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of three, three rounds of six minutes so everyone plays each role. After each round the observer shares one strength and one thing to try. Watch for representatives promising a waiver before checking policy.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3 minutes, then reveal. Answers: Q1: Not yet. You need one more verification point. Q2: Verify. Q3: Ask to speak with the borrower to verify her and get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five quiet minutes for the reflection. Collect one-word check-outs in chat. Remind learners to log in 10 minutes early tomorrow for the system check.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76809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73152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548640" y="443484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Art of Learning Design™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Art of Learning Design™  ·  Customer Service New Hire Training  ·  Sample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Welcome to Customer Service New Hire Training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 · Day 1 kickoff</a:t>
            </a:r>
            <a:endParaRPr lang="en-US" sz="1800" dirty="0"/>
          </a:p>
        </p:txBody>
      </p:sp>
      <p:sp>
        <p:nvSpPr>
          <p:cNvPr id="4" name="FaHeadset circle"/>
          <p:cNvSpPr/>
          <p:nvPr/>
        </p:nvSpPr>
        <p:spPr>
          <a:xfrm>
            <a:off x="7498080" y="548640"/>
            <a:ext cx="1005840" cy="100584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5" name="FaHeadse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9540" y="800100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10 days at a glance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 · Foundations</a:t>
            </a:r>
            <a:endParaRPr lang="en-US" sz="1300" dirty="0"/>
          </a:p>
        </p:txBody>
      </p:sp>
      <p:sp>
        <p:nvSpPr>
          <p:cNvPr id="4" name="Day 1"/>
          <p:cNvSpPr/>
          <p:nvPr/>
        </p:nvSpPr>
        <p:spPr>
          <a:xfrm>
            <a:off x="457200" y="155448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85216" y="166420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85216" y="19202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Welcome, resources &amp; systems</a:t>
            </a:r>
            <a:endParaRPr lang="en-US" sz="1250" dirty="0"/>
          </a:p>
        </p:txBody>
      </p:sp>
      <p:sp>
        <p:nvSpPr>
          <p:cNvPr id="7" name="Day 2"/>
          <p:cNvSpPr/>
          <p:nvPr/>
        </p:nvSpPr>
        <p:spPr>
          <a:xfrm>
            <a:off x="2121408" y="155448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249424" y="166420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2249424" y="19202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Verification, privacy &amp; call flow</a:t>
            </a:r>
            <a:endParaRPr lang="en-US" sz="1250" dirty="0"/>
          </a:p>
        </p:txBody>
      </p:sp>
      <p:sp>
        <p:nvSpPr>
          <p:cNvPr id="10" name="Day 3"/>
          <p:cNvSpPr/>
          <p:nvPr/>
        </p:nvSpPr>
        <p:spPr>
          <a:xfrm>
            <a:off x="3785616" y="155448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913632" y="166420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3913632" y="19202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Notes, tasks &amp; documentation</a:t>
            </a:r>
            <a:endParaRPr lang="en-US" sz="1250" dirty="0"/>
          </a:p>
        </p:txBody>
      </p:sp>
      <p:sp>
        <p:nvSpPr>
          <p:cNvPr id="13" name="Day 4"/>
          <p:cNvSpPr/>
          <p:nvPr/>
        </p:nvSpPr>
        <p:spPr>
          <a:xfrm>
            <a:off x="5449824" y="155448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577840" y="166420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4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5577840" y="19202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Payments, fees &amp; history</a:t>
            </a:r>
            <a:endParaRPr lang="en-US" sz="1250" dirty="0"/>
          </a:p>
        </p:txBody>
      </p:sp>
      <p:sp>
        <p:nvSpPr>
          <p:cNvPr id="16" name="Day 5"/>
          <p:cNvSpPr/>
          <p:nvPr/>
        </p:nvSpPr>
        <p:spPr>
          <a:xfrm>
            <a:off x="7114032" y="155448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242048" y="166420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5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7242048" y="192024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Delinquency basics + check-in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2880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 · Mastery</a:t>
            </a:r>
            <a:endParaRPr lang="en-US" sz="1300" dirty="0"/>
          </a:p>
        </p:txBody>
      </p:sp>
      <p:sp>
        <p:nvSpPr>
          <p:cNvPr id="20" name="Day 6"/>
          <p:cNvSpPr/>
          <p:nvPr/>
        </p:nvSpPr>
        <p:spPr>
          <a:xfrm>
            <a:off x="457200" y="324612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85216" y="335584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6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585216" y="361188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Escrow: taxes, insurance &amp; analysis</a:t>
            </a:r>
            <a:endParaRPr lang="en-US" sz="1250" dirty="0"/>
          </a:p>
        </p:txBody>
      </p:sp>
      <p:sp>
        <p:nvSpPr>
          <p:cNvPr id="23" name="Day 7"/>
          <p:cNvSpPr/>
          <p:nvPr/>
        </p:nvSpPr>
        <p:spPr>
          <a:xfrm>
            <a:off x="2121408" y="324612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249424" y="335584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7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2249424" y="361188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transfers &amp; common questions</a:t>
            </a:r>
            <a:endParaRPr lang="en-US" sz="1250" dirty="0"/>
          </a:p>
        </p:txBody>
      </p:sp>
      <p:sp>
        <p:nvSpPr>
          <p:cNvPr id="26" name="Day 8"/>
          <p:cNvSpPr/>
          <p:nvPr/>
        </p:nvSpPr>
        <p:spPr>
          <a:xfrm>
            <a:off x="3785616" y="324612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913632" y="335584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8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3913632" y="361188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Hardship &amp; assistance options</a:t>
            </a:r>
            <a:endParaRPr lang="en-US" sz="1250" dirty="0"/>
          </a:p>
        </p:txBody>
      </p:sp>
      <p:sp>
        <p:nvSpPr>
          <p:cNvPr id="29" name="Day 9"/>
          <p:cNvSpPr/>
          <p:nvPr/>
        </p:nvSpPr>
        <p:spPr>
          <a:xfrm>
            <a:off x="5449824" y="324612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577840" y="335584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9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5577840" y="361188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 to pay &amp; repayment plans</a:t>
            </a:r>
            <a:endParaRPr lang="en-US" sz="1250" dirty="0"/>
          </a:p>
        </p:txBody>
      </p:sp>
      <p:sp>
        <p:nvSpPr>
          <p:cNvPr id="32" name="Day 10"/>
          <p:cNvSpPr/>
          <p:nvPr/>
        </p:nvSpPr>
        <p:spPr>
          <a:xfrm>
            <a:off x="7114032" y="3246120"/>
            <a:ext cx="1536192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7242048" y="3355848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10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7242048" y="3611880"/>
            <a:ext cx="12984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 calls &amp; certification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Day 10, you'll be able to…</a:t>
            </a:r>
            <a:endParaRPr lang="en-US" sz="2800" dirty="0"/>
          </a:p>
        </p:txBody>
      </p:sp>
      <p:sp>
        <p:nvSpPr>
          <p:cNvPr id="3" name="FaUserShield circle"/>
          <p:cNvSpPr/>
          <p:nvPr/>
        </p:nvSpPr>
        <p:spPr>
          <a:xfrm>
            <a:off x="457200" y="1280160"/>
            <a:ext cx="685800" cy="68580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4" name="FaUserShiel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50" y="1451610"/>
            <a:ext cx="342900" cy="3429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25880" y="12344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Protect every borrower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1325880" y="16459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callers and authorized third parties before sharing any account details.</a:t>
            </a:r>
            <a:endParaRPr lang="en-US" sz="1400" dirty="0"/>
          </a:p>
        </p:txBody>
      </p:sp>
      <p:sp>
        <p:nvSpPr>
          <p:cNvPr id="7" name="FaSearch circle"/>
          <p:cNvSpPr/>
          <p:nvPr/>
        </p:nvSpPr>
        <p:spPr>
          <a:xfrm>
            <a:off x="4663440" y="1280160"/>
            <a:ext cx="685800" cy="68580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8" name="FaSearch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4890" y="1451610"/>
            <a:ext cx="342900" cy="3429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532120" y="12344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 answers fast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5532120" y="16459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servicing system, knowledge base, and policy library without guessing.</a:t>
            </a:r>
            <a:endParaRPr lang="en-US" sz="1400" dirty="0"/>
          </a:p>
        </p:txBody>
      </p:sp>
      <p:sp>
        <p:nvSpPr>
          <p:cNvPr id="11" name="FaFileInvoiceDollar circle"/>
          <p:cNvSpPr/>
          <p:nvPr/>
        </p:nvSpPr>
        <p:spPr>
          <a:xfrm>
            <a:off x="457200" y="2971800"/>
            <a:ext cx="685800" cy="68580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12" name="FaFileInvoiceDollar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3143250"/>
            <a:ext cx="342900" cy="3429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25880" y="2926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Explain the account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1325880" y="333756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 borrowers through payments, fees, escrow, and payment history in plain words.</a:t>
            </a:r>
            <a:endParaRPr lang="en-US" sz="1400" dirty="0"/>
          </a:p>
        </p:txBody>
      </p:sp>
      <p:sp>
        <p:nvSpPr>
          <p:cNvPr id="15" name="FaHandsHelping circle"/>
          <p:cNvSpPr/>
          <p:nvPr/>
        </p:nvSpPr>
        <p:spPr>
          <a:xfrm>
            <a:off x="4663440" y="2971800"/>
            <a:ext cx="685800" cy="68580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16" name="FaHandsHelping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890" y="3143250"/>
            <a:ext cx="342900" cy="34290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532120" y="292608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Help in hardship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5532120" y="333756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hardship, set up a promise to pay, and route to the right assistance option.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your workbook works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for these icons. They tell you what kind of learning is coming next.</a:t>
            </a:r>
            <a:endParaRPr lang="en-US" sz="1500" dirty="0"/>
          </a:p>
        </p:txBody>
      </p:sp>
      <p:sp>
        <p:nvSpPr>
          <p:cNvPr id="4" name="Instructor-led"/>
          <p:cNvSpPr/>
          <p:nvPr/>
        </p:nvSpPr>
        <p:spPr>
          <a:xfrm>
            <a:off x="457200" y="1600200"/>
            <a:ext cx="1920240" cy="27432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FaChalkboardTeacher circle"/>
          <p:cNvSpPr/>
          <p:nvPr/>
        </p:nvSpPr>
        <p:spPr>
          <a:xfrm>
            <a:off x="1051560" y="1828800"/>
            <a:ext cx="731520" cy="73152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6" name="FaChalkboardTeacher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201168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94360" y="27432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Instructor-led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21792" y="3154680"/>
            <a:ext cx="15910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walk through it together. Take notes in the margins.</a:t>
            </a:r>
            <a:endParaRPr lang="en-US" sz="1300" dirty="0"/>
          </a:p>
        </p:txBody>
      </p:sp>
      <p:sp>
        <p:nvSpPr>
          <p:cNvPr id="9" name="Activity"/>
          <p:cNvSpPr/>
          <p:nvPr/>
        </p:nvSpPr>
        <p:spPr>
          <a:xfrm>
            <a:off x="2560320" y="1600200"/>
            <a:ext cx="1920240" cy="27432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FaPuzzlePiece circle"/>
          <p:cNvSpPr/>
          <p:nvPr/>
        </p:nvSpPr>
        <p:spPr>
          <a:xfrm>
            <a:off x="3154680" y="1828800"/>
            <a:ext cx="731520" cy="73152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11" name="FaPuzzlePiece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60" y="201168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697480" y="27432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Activity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2724912" y="3154680"/>
            <a:ext cx="15910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practice in the system or with a partner.</a:t>
            </a:r>
            <a:endParaRPr lang="en-US" sz="1300" dirty="0"/>
          </a:p>
        </p:txBody>
      </p:sp>
      <p:sp>
        <p:nvSpPr>
          <p:cNvPr id="14" name="Role play"/>
          <p:cNvSpPr/>
          <p:nvPr/>
        </p:nvSpPr>
        <p:spPr>
          <a:xfrm>
            <a:off x="4663440" y="1600200"/>
            <a:ext cx="1920240" cy="27432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FaTheaterMasks circle"/>
          <p:cNvSpPr/>
          <p:nvPr/>
        </p:nvSpPr>
        <p:spPr>
          <a:xfrm>
            <a:off x="5257800" y="1828800"/>
            <a:ext cx="731520" cy="73152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16" name="FaTheaterMasks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680" y="201168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800600" y="27432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Role play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4828032" y="3154680"/>
            <a:ext cx="15910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real calls with feedback from an observer.</a:t>
            </a:r>
            <a:endParaRPr lang="en-US" sz="1300" dirty="0"/>
          </a:p>
        </p:txBody>
      </p:sp>
      <p:sp>
        <p:nvSpPr>
          <p:cNvPr id="19" name="Knowledge check"/>
          <p:cNvSpPr/>
          <p:nvPr/>
        </p:nvSpPr>
        <p:spPr>
          <a:xfrm>
            <a:off x="6766560" y="1600200"/>
            <a:ext cx="1920240" cy="274320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FaCheckCircle circle"/>
          <p:cNvSpPr/>
          <p:nvPr/>
        </p:nvSpPr>
        <p:spPr>
          <a:xfrm>
            <a:off x="7360920" y="1828800"/>
            <a:ext cx="731520" cy="73152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21" name="FaCheckCircle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201168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6903720" y="27432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 check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6931152" y="3154680"/>
            <a:ext cx="15910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quick questions to lock it in. Not graded.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call follows the same five steps</a:t>
            </a:r>
            <a:endParaRPr lang="en-US" sz="2800" dirty="0"/>
          </a:p>
        </p:txBody>
      </p:sp>
      <p:sp>
        <p:nvSpPr>
          <p:cNvPr id="3" name="step 1"/>
          <p:cNvSpPr/>
          <p:nvPr/>
        </p:nvSpPr>
        <p:spPr>
          <a:xfrm>
            <a:off x="457200" y="1417320"/>
            <a:ext cx="1682496" cy="731520"/>
          </a:xfrm>
          <a:prstGeom prst="homePlate">
            <a:avLst/>
          </a:prstGeom>
          <a:solidFill>
            <a:schemeClr val="tx1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4" name="step 2"/>
          <p:cNvSpPr/>
          <p:nvPr/>
        </p:nvSpPr>
        <p:spPr>
          <a:xfrm>
            <a:off x="2103120" y="1417320"/>
            <a:ext cx="1682496" cy="731520"/>
          </a:xfrm>
          <a:prstGeom prst="chevron">
            <a:avLst/>
          </a:prstGeom>
          <a:solidFill>
            <a:schemeClr val="accent1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5" name="step 3"/>
          <p:cNvSpPr/>
          <p:nvPr/>
        </p:nvSpPr>
        <p:spPr>
          <a:xfrm>
            <a:off x="3749040" y="1417320"/>
            <a:ext cx="1682496" cy="731520"/>
          </a:xfrm>
          <a:prstGeom prst="chevron">
            <a:avLst/>
          </a:prstGeom>
          <a:solidFill>
            <a:schemeClr val="tx1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6" name="step 4"/>
          <p:cNvSpPr/>
          <p:nvPr/>
        </p:nvSpPr>
        <p:spPr>
          <a:xfrm>
            <a:off x="5394960" y="1417320"/>
            <a:ext cx="1682496" cy="731520"/>
          </a:xfrm>
          <a:prstGeom prst="chevron">
            <a:avLst/>
          </a:prstGeom>
          <a:solidFill>
            <a:schemeClr val="tx1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7" name="step 5"/>
          <p:cNvSpPr/>
          <p:nvPr/>
        </p:nvSpPr>
        <p:spPr>
          <a:xfrm>
            <a:off x="7040880" y="1417320"/>
            <a:ext cx="1682496" cy="731520"/>
          </a:xfrm>
          <a:prstGeom prst="chevron">
            <a:avLst/>
          </a:prstGeom>
          <a:solidFill>
            <a:schemeClr val="tx1"/>
          </a:solidFill>
          <a:ln w="1905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4173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Open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237744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Greet, give your name, and ask how you can help.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2514600" y="14173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Verify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2377440" y="237744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identity before you share anything.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160520" y="14173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Listen &amp; solve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023360" y="237744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ownership and find the right answer.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806440" y="14173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Set expectations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669280" y="237744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 next steps, timelines, and follow-up.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7452360" y="1417320"/>
            <a:ext cx="1188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Close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0" y="2377440"/>
            <a:ext cx="1508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Offer more help, then close warmly.</a:t>
            </a:r>
            <a:endParaRPr lang="en-US" sz="1300" dirty="0"/>
          </a:p>
        </p:txBody>
      </p:sp>
      <p:sp>
        <p:nvSpPr>
          <p:cNvPr id="18" name="tip"/>
          <p:cNvSpPr/>
          <p:nvPr/>
        </p:nvSpPr>
        <p:spPr>
          <a:xfrm>
            <a:off x="457200" y="3611880"/>
            <a:ext cx="822960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361188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step 2 is gold: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missed verification is the one mistake that fails a call outright, no matter how well the rest goes.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Verify before you share anything</a:t>
            </a:r>
            <a:endParaRPr lang="en-US" sz="2800" dirty="0"/>
          </a:p>
        </p:txBody>
      </p:sp>
      <p:sp>
        <p:nvSpPr>
          <p:cNvPr id="3" name="rule"/>
          <p:cNvSpPr/>
          <p:nvPr/>
        </p:nvSpPr>
        <p:spPr>
          <a:xfrm>
            <a:off x="457200" y="1143000"/>
            <a:ext cx="3931920" cy="3291840"/>
          </a:xfrm>
          <a:prstGeom prst="roundRect">
            <a:avLst>
              <a:gd name="adj" fmla="val 2222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4" name="FaUserCheck circle"/>
          <p:cNvSpPr/>
          <p:nvPr/>
        </p:nvSpPr>
        <p:spPr>
          <a:xfrm>
            <a:off x="731520" y="1417320"/>
            <a:ext cx="731520" cy="73152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5" name="FaUserCheck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60020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33172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97480"/>
            <a:ext cx="3429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Full name, including any suffix, plus two more pieces of information that match the account.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4754880" y="11430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two of these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4754880" y="1554480"/>
            <a:ext cx="3931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 four digits of the Social Security number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property address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 number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and amount of the last payment</a:t>
            </a:r>
            <a:endParaRPr lang="en-US" sz="1500" dirty="0"/>
          </a:p>
        </p:txBody>
      </p:sp>
      <p:sp>
        <p:nvSpPr>
          <p:cNvPr id="10" name="third party"/>
          <p:cNvSpPr/>
          <p:nvPr/>
        </p:nvSpPr>
        <p:spPr>
          <a:xfrm>
            <a:off x="4754880" y="3200400"/>
            <a:ext cx="393192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937760" y="3246120"/>
            <a:ext cx="36118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party on the line?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the borrower first and get their permission. No permission means no account details. Explain how to get authorized.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great sounds like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188720"/>
            <a:ext cx="2377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2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</a:t>
            </a:r>
            <a:endParaRPr lang="en-US" sz="7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242316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call starts at 100 points. The scorecard subtracts for anything missed.</a:t>
            </a:r>
            <a:endParaRPr lang="en-US" sz="1400" dirty="0"/>
          </a:p>
        </p:txBody>
      </p:sp>
      <p:sp>
        <p:nvSpPr>
          <p:cNvPr id="5" name="Compliance"/>
          <p:cNvSpPr/>
          <p:nvPr/>
        </p:nvSpPr>
        <p:spPr>
          <a:xfrm>
            <a:off x="3063240" y="1188720"/>
            <a:ext cx="2697480" cy="1508760"/>
          </a:xfrm>
          <a:prstGeom prst="roundRect">
            <a:avLst>
              <a:gd name="adj" fmla="val 4848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246120" y="13258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Compliance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3246120" y="16916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Verification, privacy, accurate notes. Any miss is a critical fail.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3246120" y="23500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−25 each</a:t>
            </a:r>
            <a:endParaRPr lang="en-US" sz="1200" dirty="0"/>
          </a:p>
        </p:txBody>
      </p:sp>
      <p:sp>
        <p:nvSpPr>
          <p:cNvPr id="9" name="Technical"/>
          <p:cNvSpPr/>
          <p:nvPr/>
        </p:nvSpPr>
        <p:spPr>
          <a:xfrm>
            <a:off x="5897880" y="1188720"/>
            <a:ext cx="269748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080760" y="132588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080760" y="169164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 greeting, ownership statement, notes and codes.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080760" y="23500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 to −5</a:t>
            </a:r>
            <a:endParaRPr lang="en-US" sz="1200" dirty="0"/>
          </a:p>
        </p:txBody>
      </p:sp>
      <p:sp>
        <p:nvSpPr>
          <p:cNvPr id="13" name="Customer experience"/>
          <p:cNvSpPr/>
          <p:nvPr/>
        </p:nvSpPr>
        <p:spPr>
          <a:xfrm>
            <a:off x="3063240" y="2880360"/>
            <a:ext cx="269748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246120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Customer experience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246120" y="33832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information, follow-up set, first-call resolution.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3246120" y="404164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 to −8</a:t>
            </a:r>
            <a:endParaRPr lang="en-US" sz="1200" dirty="0"/>
          </a:p>
        </p:txBody>
      </p:sp>
      <p:sp>
        <p:nvSpPr>
          <p:cNvPr id="17" name="Professionalism"/>
          <p:cNvSpPr/>
          <p:nvPr/>
        </p:nvSpPr>
        <p:spPr>
          <a:xfrm>
            <a:off x="5897880" y="2880360"/>
            <a:ext cx="2697480" cy="150876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080760" y="3017520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Professionalism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080760" y="33832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Empathy, tone, hold etiquette, no dead air.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404164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 to −12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Activity: resource scavenger hunt</a:t>
            </a:r>
            <a:endParaRPr lang="en-US" sz="2800" dirty="0"/>
          </a:p>
        </p:txBody>
      </p:sp>
      <p:sp>
        <p:nvSpPr>
          <p:cNvPr id="3" name="FaPuzzlePiece circle"/>
          <p:cNvSpPr/>
          <p:nvPr/>
        </p:nvSpPr>
        <p:spPr>
          <a:xfrm>
            <a:off x="457200" y="1188720"/>
            <a:ext cx="822960" cy="82296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4" name="FaPuzzlePiec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" y="1394460"/>
            <a:ext cx="411480" cy="4114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63040" y="12344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minutes  ·  Pairs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1463040" y="15544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knowledge base and policy library to answer each question. Note where you found it, not just the answer.</a:t>
            </a:r>
            <a:endParaRPr lang="en-US" sz="1400" dirty="0"/>
          </a:p>
        </p:txBody>
      </p:sp>
      <p:sp>
        <p:nvSpPr>
          <p:cNvPr id="7" name="question 1"/>
          <p:cNvSpPr/>
          <p:nvPr/>
        </p:nvSpPr>
        <p:spPr>
          <a:xfrm>
            <a:off x="4663440" y="1188720"/>
            <a:ext cx="402336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800600" y="1188720"/>
            <a:ext cx="320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166360" y="1188720"/>
            <a:ext cx="3383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do you find the fee for a payoff quote?</a:t>
            </a:r>
            <a:endParaRPr lang="en-US" sz="1250" dirty="0"/>
          </a:p>
        </p:txBody>
      </p:sp>
      <p:sp>
        <p:nvSpPr>
          <p:cNvPr id="10" name="question 2"/>
          <p:cNvSpPr/>
          <p:nvPr/>
        </p:nvSpPr>
        <p:spPr>
          <a:xfrm>
            <a:off x="4663440" y="2011680"/>
            <a:ext cx="402336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00600" y="2011680"/>
            <a:ext cx="320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5166360" y="2011680"/>
            <a:ext cx="3383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screen shows whether a third party is authorized?</a:t>
            </a:r>
            <a:endParaRPr lang="en-US" sz="1250" dirty="0"/>
          </a:p>
        </p:txBody>
      </p:sp>
      <p:sp>
        <p:nvSpPr>
          <p:cNvPr id="13" name="question 3"/>
          <p:cNvSpPr/>
          <p:nvPr/>
        </p:nvSpPr>
        <p:spPr>
          <a:xfrm>
            <a:off x="4663440" y="2834640"/>
            <a:ext cx="402336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4800600" y="2834640"/>
            <a:ext cx="320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166360" y="2834640"/>
            <a:ext cx="3383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an escrow shortage? Explain it in one sentence a borrower would understand.</a:t>
            </a:r>
            <a:endParaRPr lang="en-US" sz="1250" dirty="0"/>
          </a:p>
        </p:txBody>
      </p:sp>
      <p:sp>
        <p:nvSpPr>
          <p:cNvPr id="16" name="question 4"/>
          <p:cNvSpPr/>
          <p:nvPr/>
        </p:nvSpPr>
        <p:spPr>
          <a:xfrm>
            <a:off x="4663440" y="3657600"/>
            <a:ext cx="402336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00600" y="3657600"/>
            <a:ext cx="320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5166360" y="3657600"/>
            <a:ext cx="3383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business days before a scheduled draft can auto-pay be changed?</a:t>
            </a:r>
            <a:endParaRPr lang="en-US" sz="1250" dirty="0"/>
          </a:p>
        </p:txBody>
      </p:sp>
      <p:sp>
        <p:nvSpPr>
          <p:cNvPr id="19" name="debrief"/>
          <p:cNvSpPr/>
          <p:nvPr/>
        </p:nvSpPr>
        <p:spPr>
          <a:xfrm>
            <a:off x="457200" y="3154680"/>
            <a:ext cx="3931920" cy="128016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685800" y="3200400"/>
            <a:ext cx="3520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Debrief
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pair shares one answer and the path they took to find it.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Role play: the late-fee call</a:t>
            </a:r>
            <a:endParaRPr lang="en-US" sz="2800" dirty="0"/>
          </a:p>
        </p:txBody>
      </p:sp>
      <p:sp>
        <p:nvSpPr>
          <p:cNvPr id="3" name="scenario"/>
          <p:cNvSpPr/>
          <p:nvPr/>
        </p:nvSpPr>
        <p:spPr>
          <a:xfrm>
            <a:off x="457200" y="1143000"/>
            <a:ext cx="4206240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2801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645920"/>
            <a:ext cx="3749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Ms. Rivera paid on the 16th. Her payment posted, but she was charged a late fee and she's upset. She wants it removed today.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10896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goal: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verify, explain the grace period, check whether a one-time waiver is allowed, and set clear expectations.</a:t>
            </a:r>
            <a:endParaRPr lang="en-US" sz="1300" dirty="0"/>
          </a:p>
        </p:txBody>
      </p:sp>
      <p:sp>
        <p:nvSpPr>
          <p:cNvPr id="7" name="FaHeadset circle"/>
          <p:cNvSpPr/>
          <p:nvPr/>
        </p:nvSpPr>
        <p:spPr>
          <a:xfrm>
            <a:off x="4983480" y="1234440"/>
            <a:ext cx="685800" cy="68580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8" name="FaHeadse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4930" y="1405890"/>
            <a:ext cx="342900" cy="342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852160" y="123444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Representative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852160" y="157276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the call using the five steps.</a:t>
            </a:r>
            <a:endParaRPr lang="en-US" sz="1300" dirty="0"/>
          </a:p>
        </p:txBody>
      </p:sp>
      <p:sp>
        <p:nvSpPr>
          <p:cNvPr id="11" name="FaUser circle"/>
          <p:cNvSpPr/>
          <p:nvPr/>
        </p:nvSpPr>
        <p:spPr>
          <a:xfrm>
            <a:off x="4983480" y="2331720"/>
            <a:ext cx="685800" cy="68580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12" name="FaUser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930" y="2503170"/>
            <a:ext cx="342900" cy="3429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852160" y="23317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Borrower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5852160" y="267004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Plays Ms. Rivera from the role card.</a:t>
            </a:r>
            <a:endParaRPr lang="en-US" sz="1300" dirty="0"/>
          </a:p>
        </p:txBody>
      </p:sp>
      <p:sp>
        <p:nvSpPr>
          <p:cNvPr id="15" name="FaClipboardCheck circle"/>
          <p:cNvSpPr/>
          <p:nvPr/>
        </p:nvSpPr>
        <p:spPr>
          <a:xfrm>
            <a:off x="4983480" y="3429000"/>
            <a:ext cx="685800" cy="685800"/>
          </a:xfrm>
          <a:prstGeom prst="ellipse">
            <a:avLst/>
          </a:prstGeom>
          <a:solidFill>
            <a:srgbClr val="0D1B2A"/>
          </a:solidFill>
          <a:ln w="12700">
            <a:solidFill>
              <a:srgbClr val="0D1B2A"/>
            </a:solidFill>
            <a:prstDash val="solid"/>
          </a:ln>
        </p:spPr>
      </p:sp>
      <p:pic>
        <p:nvPicPr>
          <p:cNvPr id="16" name="FaClipboardCheck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930" y="3600450"/>
            <a:ext cx="342900" cy="34290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852160" y="34290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Observer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5852160" y="37673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Scores with the quality scorecard.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Knowledge check</a:t>
            </a:r>
            <a:endParaRPr lang="en-US" sz="2800" dirty="0"/>
          </a:p>
        </p:txBody>
      </p:sp>
      <p:sp>
        <p:nvSpPr>
          <p:cNvPr id="3" name="question 1"/>
          <p:cNvSpPr/>
          <p:nvPr/>
        </p:nvSpPr>
        <p:spPr>
          <a:xfrm>
            <a:off x="457200" y="1188720"/>
            <a:ext cx="2606040" cy="320040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58368" y="13533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658368" y="1828800"/>
            <a:ext cx="221284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caller gives her name and loan number. Can you discuss her escrow balance?</a:t>
            </a:r>
            <a:endParaRPr lang="en-US" sz="1500" dirty="0"/>
          </a:p>
        </p:txBody>
      </p:sp>
      <p:sp>
        <p:nvSpPr>
          <p:cNvPr id="6" name="question 2"/>
          <p:cNvSpPr/>
          <p:nvPr/>
        </p:nvSpPr>
        <p:spPr>
          <a:xfrm>
            <a:off x="3246120" y="1188720"/>
            <a:ext cx="2606040" cy="320040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447288" y="13533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3447288" y="1828800"/>
            <a:ext cx="221284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call step is a critical fail if missed?</a:t>
            </a:r>
            <a:endParaRPr lang="en-US" sz="1500" dirty="0"/>
          </a:p>
        </p:txBody>
      </p:sp>
      <p:sp>
        <p:nvSpPr>
          <p:cNvPr id="9" name="question 3"/>
          <p:cNvSpPr/>
          <p:nvPr/>
        </p:nvSpPr>
        <p:spPr>
          <a:xfrm>
            <a:off x="6035040" y="1188720"/>
            <a:ext cx="2606040" cy="3200400"/>
          </a:xfrm>
          <a:prstGeom prst="roundRect">
            <a:avLst>
              <a:gd name="adj" fmla="val 28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36208" y="13533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6236208" y="1828800"/>
            <a:ext cx="221284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borrower's son calls about his mother's payment. What do you do first?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417320"/>
            <a:ext cx="7680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you log off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Tomorrow: verification, privacy &amp; call flow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429000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your workbook, answer: Which part of the role feels clear now? What do you want more practice on?</a:t>
            </a:r>
            <a:endParaRPr lang="en-US" sz="1500" dirty="0"/>
          </a:p>
        </p:txBody>
      </p:sp>
      <p:sp>
        <p:nvSpPr>
          <p:cNvPr id="5" name="FaLightbulb circle"/>
          <p:cNvSpPr/>
          <p:nvPr/>
        </p:nvSpPr>
        <p:spPr>
          <a:xfrm>
            <a:off x="7498080" y="548640"/>
            <a:ext cx="1005840" cy="1005840"/>
          </a:xfrm>
          <a:prstGeom prst="ellipse">
            <a:avLst/>
          </a:prstGeom>
          <a:solidFill>
            <a:srgbClr val="C9A84C"/>
          </a:solidFill>
          <a:ln w="12700">
            <a:solidFill>
              <a:srgbClr val="C9A84C"/>
            </a:solidFill>
            <a:prstDash val="solid"/>
          </a:ln>
        </p:spPr>
      </p:sp>
      <p:pic>
        <p:nvPicPr>
          <p:cNvPr id="6" name="FaLightbulb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49540" y="800100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rt of Learning Design">
  <a:themeElements>
    <a:clrScheme name="Art of Learning Design">
      <a:dk1>
        <a:srgbClr val="0D1B2A"/>
      </a:dk1>
      <a:lt1>
        <a:srgbClr val="FFFFFF"/>
      </a:lt1>
      <a:dk2>
        <a:srgbClr val="1B2B3D"/>
      </a:dk2>
      <a:lt2>
        <a:srgbClr val="F8F5EE"/>
      </a:lt2>
      <a:accent1>
        <a:srgbClr val="C9A84C"/>
      </a:accent1>
      <a:accent2>
        <a:srgbClr val="0D1B2A"/>
      </a:accent2>
      <a:accent3>
        <a:srgbClr val="9C7F2E"/>
      </a:accent3>
      <a:accent4>
        <a:srgbClr val="5A6472"/>
      </a:accent4>
      <a:accent5>
        <a:srgbClr val="E6E0D2"/>
      </a:accent5>
      <a:accent6>
        <a:srgbClr val="3E6D8E"/>
      </a:accent6>
      <a:hlink>
        <a:srgbClr val="9C7F2E"/>
      </a:hlink>
      <a:folHlink>
        <a:srgbClr val="5A6472"/>
      </a:folHlink>
    </a:clrScheme>
    <a:fontScheme name="Art of Learning Design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The Art of Learning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Service New Hire Training: Day 1 Kickoff</dc:title>
  <dc:subject>PptxGenJS Presentation</dc:subject>
  <dc:creator>Anita D. Jones, M.Ed</dc:creator>
  <cp:lastModifiedBy>Anita D. Jones, M.Ed</cp:lastModifiedBy>
  <cp:revision>1</cp:revision>
  <dcterms:created xsi:type="dcterms:W3CDTF">2026-10-14T20:00:41Z</dcterms:created>
  <dcterms:modified xsi:type="dcterms:W3CDTF">2026-10-14T20:00:41Z</dcterms:modified>
</cp:coreProperties>
</file>